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FFFF"/>
    <a:srgbClr val="FF9900"/>
    <a:srgbClr val="FFFF99"/>
    <a:srgbClr val="9933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975" autoAdjust="0"/>
  </p:normalViewPr>
  <p:slideViewPr>
    <p:cSldViewPr>
      <p:cViewPr varScale="1">
        <p:scale>
          <a:sx n="70" d="100"/>
          <a:sy n="70" d="100"/>
        </p:scale>
        <p:origin x="-7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4857-372F-4FDF-AB44-C439E9A6EF8A}" type="datetimeFigureOut">
              <a:rPr lang="it-IT" smtClean="0"/>
              <a:pPr/>
              <a:t>26/04/2016</a:t>
            </a:fld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4D0F99-9178-4E84-BD52-D7D79ED8B50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4857-372F-4FDF-AB44-C439E9A6EF8A}" type="datetimeFigureOut">
              <a:rPr lang="it-IT" smtClean="0"/>
              <a:pPr/>
              <a:t>26/04/2016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0F99-9178-4E84-BD52-D7D79ED8B5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4857-372F-4FDF-AB44-C439E9A6EF8A}" type="datetimeFigureOut">
              <a:rPr lang="it-IT" smtClean="0"/>
              <a:pPr/>
              <a:t>26/04/2016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0F99-9178-4E84-BD52-D7D79ED8B5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3E4857-372F-4FDF-AB44-C439E9A6EF8A}" type="datetimeFigureOut">
              <a:rPr lang="it-IT" smtClean="0"/>
              <a:pPr/>
              <a:t>26/04/2016</a:t>
            </a:fld>
            <a:endParaRPr lang="it-IT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74D0F99-9178-4E84-BD52-D7D79ED8B50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4857-372F-4FDF-AB44-C439E9A6EF8A}" type="datetimeFigureOut">
              <a:rPr lang="it-IT" smtClean="0"/>
              <a:pPr/>
              <a:t>26/04/2016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0F99-9178-4E84-BD52-D7D79ED8B50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4857-372F-4FDF-AB44-C439E9A6EF8A}" type="datetimeFigureOut">
              <a:rPr lang="it-IT" smtClean="0"/>
              <a:pPr/>
              <a:t>26/04/2016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0F99-9178-4E84-BD52-D7D79ED8B50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0F99-9178-4E84-BD52-D7D79ED8B50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4857-372F-4FDF-AB44-C439E9A6EF8A}" type="datetimeFigureOut">
              <a:rPr lang="it-IT" smtClean="0"/>
              <a:pPr/>
              <a:t>26/04/2016</a:t>
            </a:fld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4857-372F-4FDF-AB44-C439E9A6EF8A}" type="datetimeFigureOut">
              <a:rPr lang="it-IT" smtClean="0"/>
              <a:pPr/>
              <a:t>26/04/2016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0F99-9178-4E84-BD52-D7D79ED8B50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4857-372F-4FDF-AB44-C439E9A6EF8A}" type="datetimeFigureOut">
              <a:rPr lang="it-IT" smtClean="0"/>
              <a:pPr/>
              <a:t>26/04/2016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0F99-9178-4E84-BD52-D7D79ED8B50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3E4857-372F-4FDF-AB44-C439E9A6EF8A}" type="datetimeFigureOut">
              <a:rPr lang="it-IT" smtClean="0"/>
              <a:pPr/>
              <a:t>26/04/2016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4D0F99-9178-4E84-BD52-D7D79ED8B50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4857-372F-4FDF-AB44-C439E9A6EF8A}" type="datetimeFigureOut">
              <a:rPr lang="it-IT" smtClean="0"/>
              <a:pPr/>
              <a:t>26/04/2016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4D0F99-9178-4E84-BD52-D7D79ED8B50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3E4857-372F-4FDF-AB44-C439E9A6EF8A}" type="datetimeFigureOut">
              <a:rPr lang="it-IT" smtClean="0"/>
              <a:pPr/>
              <a:t>26/04/2016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74D0F99-9178-4E84-BD52-D7D79ED8B50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949280"/>
            <a:ext cx="6400800" cy="720080"/>
          </a:xfrm>
        </p:spPr>
        <p:txBody>
          <a:bodyPr>
            <a:normAutofit fontScale="92500" lnSpcReduction="10000"/>
          </a:bodyPr>
          <a:lstStyle/>
          <a:p>
            <a:r>
              <a:rPr lang="it-IT" sz="2000" dirty="0" smtClean="0">
                <a:latin typeface="Magneto" pitchFamily="82" charset="0"/>
              </a:rPr>
              <a:t>CREADET BY:</a:t>
            </a:r>
          </a:p>
          <a:p>
            <a:r>
              <a:rPr lang="it-IT" sz="2000" dirty="0" smtClean="0">
                <a:latin typeface="Magneto" pitchFamily="82" charset="0"/>
              </a:rPr>
              <a:t>JACK AND LEO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656183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Magneto" pitchFamily="82" charset="0"/>
              </a:rPr>
              <a:t>APPARATO</a:t>
            </a:r>
            <a:br>
              <a:rPr lang="it-IT" dirty="0" smtClean="0">
                <a:solidFill>
                  <a:srgbClr val="FF0000"/>
                </a:solidFill>
                <a:latin typeface="Magneto" pitchFamily="82" charset="0"/>
              </a:rPr>
            </a:br>
            <a:r>
              <a:rPr lang="it-IT" dirty="0" smtClean="0">
                <a:solidFill>
                  <a:srgbClr val="FF0000"/>
                </a:solidFill>
                <a:latin typeface="Magneto" pitchFamily="82" charset="0"/>
              </a:rPr>
              <a:t>CIRCOLATORIO</a:t>
            </a:r>
            <a:endParaRPr lang="it-IT" dirty="0">
              <a:solidFill>
                <a:srgbClr val="FF0000"/>
              </a:solidFill>
              <a:latin typeface="Magneto" pitchFamily="82" charset="0"/>
            </a:endParaRPr>
          </a:p>
        </p:txBody>
      </p:sp>
      <p:pic>
        <p:nvPicPr>
          <p:cNvPr id="1026" name="Picture 2" descr="E:\SCIENZE\FOTO LEO JACK\220px-Blutkreislau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293" y="2085331"/>
            <a:ext cx="2261415" cy="37919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it-IT" dirty="0" smtClean="0">
                <a:latin typeface="Magneto" pitchFamily="82" charset="0"/>
              </a:rPr>
              <a:t> </a:t>
            </a:r>
            <a:r>
              <a:rPr lang="it-IT" dirty="0" smtClean="0">
                <a:solidFill>
                  <a:schemeClr val="bg2"/>
                </a:solidFill>
                <a:latin typeface="Magneto" pitchFamily="82" charset="0"/>
              </a:rPr>
              <a:t>Globuli Bianchi</a:t>
            </a:r>
          </a:p>
          <a:p>
            <a:pPr>
              <a:buNone/>
            </a:pPr>
            <a:r>
              <a:rPr lang="it-IT" sz="2500" dirty="0" smtClean="0">
                <a:latin typeface="Magneto" pitchFamily="82" charset="0"/>
              </a:rPr>
              <a:t>Hanno il compito di difenderci dalle infezioni e producono gli anticorpi</a:t>
            </a:r>
            <a:endParaRPr lang="it-IT" sz="2500" dirty="0">
              <a:latin typeface="Magneto" pitchFamily="8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B0F0"/>
                </a:solidFill>
                <a:latin typeface="Magneto" pitchFamily="82" charset="0"/>
              </a:rPr>
              <a:t>Sangue</a:t>
            </a:r>
            <a:endParaRPr lang="it-IT" dirty="0">
              <a:solidFill>
                <a:srgbClr val="00B0F0"/>
              </a:solidFill>
              <a:latin typeface="Magneto" pitchFamily="82" charset="0"/>
            </a:endParaRPr>
          </a:p>
        </p:txBody>
      </p:sp>
      <p:sp>
        <p:nvSpPr>
          <p:cNvPr id="1026" name="AutoShape 2" descr="Risultati immagini per immagini globuli bianc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028" name="AutoShape 4" descr="Risultati immagini per immagini globuli bianc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1030" name="AutoShape 6" descr="Risultati immagini per immagini globuli bianc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8" name="Immagine 7" descr="Globulo_bianco_di_Siamo_Fatti_Cos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221573"/>
            <a:ext cx="3749402" cy="2894538"/>
          </a:xfrm>
          <a:prstGeom prst="rect">
            <a:avLst/>
          </a:prstGeom>
        </p:spPr>
      </p:pic>
      <p:pic>
        <p:nvPicPr>
          <p:cNvPr id="9" name="Immagine 8" descr="h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56357"/>
            <a:ext cx="4034156" cy="342497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633192"/>
          </a:xfrm>
        </p:spPr>
        <p:txBody>
          <a:bodyPr/>
          <a:lstStyle/>
          <a:p>
            <a:pPr algn="ctr">
              <a:buNone/>
            </a:pPr>
            <a:r>
              <a:rPr lang="it-IT" dirty="0" smtClean="0">
                <a:solidFill>
                  <a:srgbClr val="7030A0"/>
                </a:solidFill>
                <a:latin typeface="Magneto" pitchFamily="82" charset="0"/>
              </a:rPr>
              <a:t>Piastrine</a:t>
            </a:r>
          </a:p>
          <a:p>
            <a:pPr>
              <a:buNone/>
            </a:pPr>
            <a:r>
              <a:rPr lang="it-IT" sz="2500" dirty="0" smtClean="0">
                <a:latin typeface="Magneto" pitchFamily="82" charset="0"/>
              </a:rPr>
              <a:t>Svolgono la funzione di coagulare il sangue in caso di ferite</a:t>
            </a:r>
            <a:endParaRPr lang="it-IT" sz="2500" dirty="0">
              <a:latin typeface="Magneto" pitchFamily="8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F0"/>
                </a:solidFill>
                <a:latin typeface="Magneto" pitchFamily="82" charset="0"/>
              </a:rPr>
              <a:t>Sangue</a:t>
            </a:r>
            <a:endParaRPr lang="it-IT" dirty="0">
              <a:solidFill>
                <a:srgbClr val="00B0F0"/>
              </a:solidFill>
              <a:latin typeface="Magneto" pitchFamily="82" charset="0"/>
            </a:endParaRPr>
          </a:p>
        </p:txBody>
      </p:sp>
      <p:pic>
        <p:nvPicPr>
          <p:cNvPr id="5" name="Immagine 4" descr="ci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753544"/>
            <a:ext cx="3600400" cy="3600400"/>
          </a:xfrm>
          <a:prstGeom prst="rect">
            <a:avLst/>
          </a:prstGeom>
        </p:spPr>
      </p:pic>
      <p:pic>
        <p:nvPicPr>
          <p:cNvPr id="6" name="Immagine 5" descr="blessure-clairemedium.jpg"/>
          <p:cNvPicPr>
            <a:picLocks noChangeAspect="1"/>
          </p:cNvPicPr>
          <p:nvPr/>
        </p:nvPicPr>
        <p:blipFill>
          <a:blip r:embed="rId3" cstate="print"/>
          <a:srcRect t="11252" b="11576"/>
          <a:stretch>
            <a:fillRect/>
          </a:stretch>
        </p:blipFill>
        <p:spPr>
          <a:xfrm>
            <a:off x="755576" y="3015428"/>
            <a:ext cx="3024336" cy="329389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 </a:t>
            </a:r>
            <a:r>
              <a:rPr lang="it-IT" sz="2400" dirty="0" smtClean="0">
                <a:latin typeface="Magneto" pitchFamily="82" charset="0"/>
              </a:rPr>
              <a:t>Il </a:t>
            </a:r>
            <a:r>
              <a:rPr lang="it-IT" sz="2400" dirty="0" smtClean="0">
                <a:solidFill>
                  <a:srgbClr val="FF0000"/>
                </a:solidFill>
                <a:latin typeface="Magneto" pitchFamily="82" charset="0"/>
              </a:rPr>
              <a:t>CUORE </a:t>
            </a:r>
            <a:r>
              <a:rPr lang="it-IT" sz="2400" dirty="0" smtClean="0">
                <a:latin typeface="Magneto" pitchFamily="82" charset="0"/>
              </a:rPr>
              <a:t> è un muscolo involontario  cavo che costituisce il centro-motore dell’</a:t>
            </a:r>
            <a:r>
              <a:rPr lang="it-IT" sz="2400" dirty="0" smtClean="0">
                <a:solidFill>
                  <a:srgbClr val="00B050"/>
                </a:solidFill>
                <a:latin typeface="Magneto" pitchFamily="82" charset="0"/>
              </a:rPr>
              <a:t>Apparato Circolatorio</a:t>
            </a:r>
            <a:r>
              <a:rPr lang="it-IT" sz="2400" dirty="0" smtClean="0">
                <a:latin typeface="Magneto" pitchFamily="82" charset="0"/>
              </a:rPr>
              <a:t> </a:t>
            </a:r>
            <a:r>
              <a:rPr lang="it-IT" sz="2400" dirty="0" smtClean="0">
                <a:latin typeface="Magneto" pitchFamily="82" charset="0"/>
              </a:rPr>
              <a:t> e propulsore del </a:t>
            </a:r>
            <a:r>
              <a:rPr lang="it-IT" sz="2400" dirty="0" smtClean="0">
                <a:solidFill>
                  <a:srgbClr val="00B0F0"/>
                </a:solidFill>
                <a:latin typeface="Magneto" pitchFamily="82" charset="0"/>
              </a:rPr>
              <a:t>sangue </a:t>
            </a:r>
            <a:r>
              <a:rPr lang="it-IT" sz="2400" dirty="0" smtClean="0">
                <a:latin typeface="Magneto" pitchFamily="82" charset="0"/>
              </a:rPr>
              <a:t>e della linfa in diversi organismi animali, compresi noi,gli esseri Umani nei quali è formato da un particolare tessuto, il </a:t>
            </a:r>
            <a:r>
              <a:rPr lang="it-IT" sz="2400" u="sng" dirty="0" smtClean="0">
                <a:solidFill>
                  <a:srgbClr val="00FFFF"/>
                </a:solidFill>
                <a:latin typeface="Magneto" pitchFamily="82" charset="0"/>
              </a:rPr>
              <a:t>MIOCARDIO</a:t>
            </a:r>
            <a:r>
              <a:rPr lang="it-IT" sz="2400" dirty="0" smtClean="0">
                <a:latin typeface="Magneto" pitchFamily="82" charset="0"/>
              </a:rPr>
              <a:t> ed è rivestito da una membrana, chiamata il </a:t>
            </a:r>
            <a:r>
              <a:rPr lang="it-IT" sz="2400" u="sng" dirty="0" smtClean="0">
                <a:solidFill>
                  <a:srgbClr val="00CC99"/>
                </a:solidFill>
                <a:latin typeface="Magneto" pitchFamily="82" charset="0"/>
              </a:rPr>
              <a:t>PERICARDIO</a:t>
            </a:r>
            <a:r>
              <a:rPr lang="it-IT" sz="2400" dirty="0" smtClean="0">
                <a:latin typeface="Magneto" pitchFamily="82" charset="0"/>
              </a:rPr>
              <a:t> </a:t>
            </a:r>
            <a:endParaRPr lang="it-IT" sz="2400" u="sng" dirty="0" smtClean="0">
              <a:solidFill>
                <a:srgbClr val="00CC99"/>
              </a:solidFill>
              <a:latin typeface="Magneto" pitchFamily="8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Magneto" pitchFamily="82" charset="0"/>
              </a:rPr>
              <a:t>Cuore</a:t>
            </a:r>
            <a:endParaRPr lang="it-IT" dirty="0">
              <a:solidFill>
                <a:srgbClr val="FF0000"/>
              </a:solidFill>
              <a:latin typeface="Magneto" pitchFamily="82" charset="0"/>
            </a:endParaRPr>
          </a:p>
        </p:txBody>
      </p:sp>
      <p:pic>
        <p:nvPicPr>
          <p:cNvPr id="5" name="Immagine 4" descr="Leonardo_da_vinci,_Heart_and_its_Blood_Vess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221088"/>
            <a:ext cx="3528392" cy="248870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268760"/>
            <a:ext cx="4040188" cy="432048"/>
          </a:xfrm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latin typeface="Magneto" pitchFamily="82" charset="0"/>
              </a:rPr>
              <a:t>Piccola Circolazione</a:t>
            </a:r>
            <a:endParaRPr lang="it-IT" dirty="0">
              <a:latin typeface="Magneto" pitchFamily="82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9552" y="1628801"/>
            <a:ext cx="4040188" cy="52291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  <a:latin typeface="Magneto" pitchFamily="82" charset="0"/>
              </a:rPr>
              <a:t>Nella parte DESTRA</a:t>
            </a:r>
            <a:endParaRPr lang="it-IT" dirty="0" smtClean="0">
              <a:solidFill>
                <a:srgbClr val="FFFF00"/>
              </a:solidFill>
              <a:latin typeface="Magneto" pitchFamily="82" charset="0"/>
            </a:endParaRPr>
          </a:p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  <a:latin typeface="Magneto" pitchFamily="82" charset="0"/>
              </a:rPr>
              <a:t>Del Cuore l’ Atrio </a:t>
            </a:r>
          </a:p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  <a:latin typeface="Magneto" pitchFamily="82" charset="0"/>
              </a:rPr>
              <a:t>Destro  aspira il </a:t>
            </a:r>
          </a:p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  <a:latin typeface="Magneto" pitchFamily="82" charset="0"/>
              </a:rPr>
              <a:t>Sangue carico di </a:t>
            </a:r>
          </a:p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  <a:latin typeface="Magneto" pitchFamily="82" charset="0"/>
              </a:rPr>
              <a:t>Anidride Carbonica</a:t>
            </a:r>
            <a:endParaRPr lang="it-IT" dirty="0" smtClean="0">
              <a:solidFill>
                <a:srgbClr val="FFFF00"/>
              </a:solidFill>
              <a:latin typeface="Magneto" pitchFamily="82" charset="0"/>
            </a:endParaRPr>
          </a:p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  <a:latin typeface="Magneto" pitchFamily="82" charset="0"/>
              </a:rPr>
              <a:t>E lo spinge nel </a:t>
            </a:r>
          </a:p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  <a:latin typeface="Magneto" pitchFamily="82" charset="0"/>
              </a:rPr>
              <a:t>Ventricolo. Il sangue </a:t>
            </a:r>
          </a:p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  <a:latin typeface="Magneto" pitchFamily="82" charset="0"/>
              </a:rPr>
              <a:t>Da qui attraversa l’</a:t>
            </a:r>
          </a:p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  <a:latin typeface="Magneto" pitchFamily="82" charset="0"/>
              </a:rPr>
              <a:t>Arteria polmonare.</a:t>
            </a:r>
          </a:p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  <a:latin typeface="Magneto" pitchFamily="82" charset="0"/>
              </a:rPr>
              <a:t>Viene inviata ai </a:t>
            </a:r>
          </a:p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  <a:latin typeface="Magneto" pitchFamily="82" charset="0"/>
              </a:rPr>
              <a:t>Polmoni dove si carica </a:t>
            </a:r>
          </a:p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  <a:latin typeface="Magneto" pitchFamily="82" charset="0"/>
              </a:rPr>
              <a:t>Di ossigeno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008" y="1844824"/>
            <a:ext cx="4041775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  <a:latin typeface="Magneto" pitchFamily="82" charset="0"/>
              </a:rPr>
              <a:t>Nella parte sinistra 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  <a:latin typeface="Magneto" pitchFamily="82" charset="0"/>
              </a:rPr>
              <a:t>Del Cuore ritorna il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  <a:latin typeface="Magneto" pitchFamily="82" charset="0"/>
              </a:rPr>
              <a:t>Sangue ossigenato che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  <a:latin typeface="Magneto" pitchFamily="82" charset="0"/>
              </a:rPr>
              <a:t>Viene pompato con 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  <a:latin typeface="Magneto" pitchFamily="82" charset="0"/>
              </a:rPr>
              <a:t>Forza attraverso l’ 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  <a:latin typeface="Magneto" pitchFamily="82" charset="0"/>
              </a:rPr>
              <a:t>Arteria Aorta. Il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  <a:latin typeface="Magneto" pitchFamily="82" charset="0"/>
              </a:rPr>
              <a:t>Sangue, infine, ritorna 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  <a:latin typeface="Magneto" pitchFamily="82" charset="0"/>
              </a:rPr>
              <a:t>Destra carico  di 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  <a:latin typeface="Magneto" pitchFamily="82" charset="0"/>
              </a:rPr>
              <a:t>Anidride carbonica.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697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Magneto" pitchFamily="82" charset="0"/>
              </a:rPr>
              <a:t>Cuore</a:t>
            </a:r>
            <a:endParaRPr lang="it-IT" dirty="0">
              <a:solidFill>
                <a:srgbClr val="FF0000"/>
              </a:solidFill>
              <a:latin typeface="Magneto" pitchFamily="82" charset="0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4645025" y="1268761"/>
            <a:ext cx="4041775" cy="432047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Magneto" pitchFamily="82" charset="0"/>
              </a:rPr>
              <a:t>Grande Circolazione</a:t>
            </a:r>
            <a:endParaRPr lang="it-IT" dirty="0">
              <a:solidFill>
                <a:schemeClr val="bg1"/>
              </a:solidFill>
              <a:latin typeface="Magneto" pitchFamily="8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>
                <a:solidFill>
                  <a:srgbClr val="FFFF00"/>
                </a:solidFill>
                <a:latin typeface="Magneto" pitchFamily="82" charset="0"/>
              </a:rPr>
              <a:t>Trapianto del Cuore</a:t>
            </a:r>
          </a:p>
          <a:p>
            <a:pPr marL="0" indent="0">
              <a:buNone/>
            </a:pPr>
            <a:r>
              <a:rPr lang="it-IT" dirty="0" smtClean="0">
                <a:latin typeface="Magneto" pitchFamily="82" charset="0"/>
              </a:rPr>
              <a:t>Per prima cosa il chirurgo incide il torace e separa delicatamente lo sterno, per avere libero accesso al cuore. Fatto ciò interrompe gli allacciamenti travasi sanguigni e cuore, asporta quest’ ultimo con molta cautela e collega il paziente la cosiddetta </a:t>
            </a:r>
            <a:r>
              <a:rPr lang="it-IT" u="sng" dirty="0" smtClean="0">
                <a:latin typeface="Magneto" pitchFamily="82" charset="0"/>
              </a:rPr>
              <a:t>Macchina cuore-polmone. </a:t>
            </a:r>
            <a:r>
              <a:rPr lang="it-IT" dirty="0" smtClean="0">
                <a:latin typeface="Magneto" pitchFamily="82" charset="0"/>
              </a:rPr>
              <a:t>G</a:t>
            </a:r>
            <a:r>
              <a:rPr lang="it-IT" dirty="0" smtClean="0">
                <a:latin typeface="Magneto" pitchFamily="82" charset="0"/>
              </a:rPr>
              <a:t>arantendo  così l’ ossigenazione del sangue e la sua circolazione. </a:t>
            </a:r>
          </a:p>
          <a:p>
            <a:pPr algn="ctr">
              <a:buNone/>
            </a:pPr>
            <a:endParaRPr lang="it-IT" dirty="0" smtClean="0">
              <a:latin typeface="Magneto" pitchFamily="82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Magneto" pitchFamily="82" charset="0"/>
              </a:rPr>
              <a:t> CURIOSITA’ SUL CUORE</a:t>
            </a:r>
            <a:endParaRPr lang="it-IT" sz="3600" dirty="0">
              <a:solidFill>
                <a:srgbClr val="FF0000"/>
              </a:solidFill>
              <a:latin typeface="Magneto" pitchFamily="8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latin typeface="Magneto" pitchFamily="82" charset="0"/>
              </a:rPr>
              <a:t>Infine inserisce il cuore “nuovo,, lo connette a tutti i vasi sanguigni a partire dalla aorta, attende la ripresa del battito e, solo a quel punto, richiude il torace con suture.</a:t>
            </a:r>
          </a:p>
          <a:p>
            <a:pPr>
              <a:buNone/>
            </a:pPr>
            <a:r>
              <a:rPr lang="it-IT" dirty="0" smtClean="0">
                <a:latin typeface="Magneto" pitchFamily="82" charset="0"/>
              </a:rPr>
              <a:t>                      Se il cuore non dovesse ripartire        </a:t>
            </a:r>
            <a:r>
              <a:rPr lang="it-IT" dirty="0" smtClean="0">
                <a:latin typeface="Magneto" pitchFamily="82" charset="0"/>
              </a:rPr>
              <a:t>ripartire</a:t>
            </a:r>
            <a:r>
              <a:rPr lang="it-IT" dirty="0" smtClean="0">
                <a:latin typeface="Magneto" pitchFamily="82" charset="0"/>
              </a:rPr>
              <a:t>, il chirurgo può infondere       </a:t>
            </a:r>
            <a:r>
              <a:rPr lang="it-IT" dirty="0" smtClean="0">
                <a:latin typeface="Magneto" pitchFamily="82" charset="0"/>
              </a:rPr>
              <a:t>infondere</a:t>
            </a:r>
            <a:r>
              <a:rPr lang="it-IT" dirty="0" smtClean="0">
                <a:latin typeface="Magneto" pitchFamily="82" charset="0"/>
              </a:rPr>
              <a:t> una piccola scossa           </a:t>
            </a:r>
            <a:r>
              <a:rPr lang="it-IT" dirty="0" err="1" smtClean="0">
                <a:latin typeface="Magneto" pitchFamily="82" charset="0"/>
              </a:rPr>
              <a:t>scossa</a:t>
            </a:r>
            <a:r>
              <a:rPr lang="it-IT" dirty="0" smtClean="0">
                <a:latin typeface="Magneto" pitchFamily="82" charset="0"/>
              </a:rPr>
              <a:t> elettrica come stimolo          </a:t>
            </a:r>
            <a:r>
              <a:rPr lang="it-IT" dirty="0" err="1" smtClean="0">
                <a:latin typeface="Magneto" pitchFamily="82" charset="0"/>
              </a:rPr>
              <a:t>stimolo</a:t>
            </a:r>
            <a:r>
              <a:rPr lang="it-IT" dirty="0" smtClean="0">
                <a:latin typeface="Magneto" pitchFamily="82" charset="0"/>
              </a:rPr>
              <a:t>. Il trapianto del cuore             </a:t>
            </a:r>
            <a:r>
              <a:rPr lang="it-IT" dirty="0" err="1" smtClean="0">
                <a:latin typeface="Magneto" pitchFamily="82" charset="0"/>
              </a:rPr>
              <a:t>cuore</a:t>
            </a:r>
            <a:r>
              <a:rPr lang="it-IT" dirty="0" smtClean="0">
                <a:latin typeface="Magneto" pitchFamily="82" charset="0"/>
              </a:rPr>
              <a:t> richiede un’ esecuzione     dalle 3 alle 6  ore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Magneto" pitchFamily="82" charset="0"/>
              </a:rPr>
              <a:t>Curiosità sul cuore </a:t>
            </a:r>
            <a:endParaRPr lang="it-IT" dirty="0">
              <a:solidFill>
                <a:srgbClr val="FF0000"/>
              </a:solidFill>
              <a:latin typeface="Magneto" pitchFamily="82" charset="0"/>
            </a:endParaRPr>
          </a:p>
        </p:txBody>
      </p:sp>
      <p:pic>
        <p:nvPicPr>
          <p:cNvPr id="4" name="Immagine 3" descr="apertura-tor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1" y="3610156"/>
            <a:ext cx="2592288" cy="249040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340768"/>
            <a:ext cx="7571184" cy="4525963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latin typeface="Magneto" pitchFamily="82" charset="0"/>
              </a:rPr>
              <a:t>Ha diverse funzioni:</a:t>
            </a:r>
          </a:p>
          <a:p>
            <a:r>
              <a:rPr lang="it-IT" dirty="0" smtClean="0">
                <a:latin typeface="Magneto" pitchFamily="82" charset="0"/>
              </a:rPr>
              <a:t>Trasporta alle cellule </a:t>
            </a:r>
          </a:p>
          <a:p>
            <a:pPr>
              <a:buNone/>
            </a:pPr>
            <a:r>
              <a:rPr lang="it-IT" dirty="0">
                <a:latin typeface="Magneto" pitchFamily="82" charset="0"/>
              </a:rPr>
              <a:t> </a:t>
            </a:r>
            <a:r>
              <a:rPr lang="it-IT" dirty="0" smtClean="0">
                <a:latin typeface="Magneto" pitchFamily="82" charset="0"/>
              </a:rPr>
              <a:t>  le sostanze nutritive</a:t>
            </a:r>
          </a:p>
          <a:p>
            <a:r>
              <a:rPr lang="it-IT" dirty="0" smtClean="0">
                <a:latin typeface="Magneto" pitchFamily="82" charset="0"/>
              </a:rPr>
              <a:t>Raccoglie le sostanze </a:t>
            </a:r>
          </a:p>
          <a:p>
            <a:pPr>
              <a:buNone/>
            </a:pPr>
            <a:r>
              <a:rPr lang="it-IT" dirty="0">
                <a:latin typeface="Magneto" pitchFamily="82" charset="0"/>
              </a:rPr>
              <a:t> </a:t>
            </a:r>
            <a:r>
              <a:rPr lang="it-IT" dirty="0" smtClean="0">
                <a:latin typeface="Magneto" pitchFamily="82" charset="0"/>
              </a:rPr>
              <a:t>  di rifiuto</a:t>
            </a:r>
          </a:p>
          <a:p>
            <a:pPr>
              <a:buNone/>
            </a:pPr>
            <a:endParaRPr lang="it-IT" dirty="0" smtClean="0">
              <a:latin typeface="Magneto" pitchFamily="82" charset="0"/>
            </a:endParaRPr>
          </a:p>
          <a:p>
            <a:pPr>
              <a:buNone/>
            </a:pPr>
            <a:endParaRPr lang="it-IT" dirty="0" smtClean="0">
              <a:latin typeface="Magneto" pitchFamily="82" charset="0"/>
            </a:endParaRPr>
          </a:p>
          <a:p>
            <a:pPr>
              <a:buNone/>
            </a:pPr>
            <a:endParaRPr lang="it-IT" dirty="0">
              <a:latin typeface="Magneto" pitchFamily="8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Magneto" pitchFamily="82" charset="0"/>
              </a:rPr>
              <a:t>L’APPARATO</a:t>
            </a:r>
            <a:r>
              <a:rPr lang="it-IT" dirty="0" smtClean="0">
                <a:latin typeface="Magneto" pitchFamily="82" charset="0"/>
              </a:rPr>
              <a:t/>
            </a:r>
            <a:br>
              <a:rPr lang="it-IT" dirty="0" smtClean="0">
                <a:latin typeface="Magneto" pitchFamily="82" charset="0"/>
              </a:rPr>
            </a:br>
            <a:r>
              <a:rPr lang="it-IT" dirty="0" smtClean="0">
                <a:solidFill>
                  <a:srgbClr val="00B0F0"/>
                </a:solidFill>
                <a:latin typeface="Magneto" pitchFamily="82" charset="0"/>
              </a:rPr>
              <a:t>CIRCOLATORIO</a:t>
            </a:r>
            <a:endParaRPr lang="it-IT" dirty="0">
              <a:solidFill>
                <a:srgbClr val="00B0F0"/>
              </a:solidFill>
              <a:latin typeface="Magneto" pitchFamily="82" charset="0"/>
            </a:endParaRPr>
          </a:p>
        </p:txBody>
      </p:sp>
      <p:pic>
        <p:nvPicPr>
          <p:cNvPr id="4" name="Immagine 3" descr="14664996-Persone-3d-carattere-umano-e-il-punto-interrogativo-3d-rendere-l-illustrazione-Archivio-Fotograf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324566"/>
            <a:ext cx="3577667" cy="2680498"/>
          </a:xfrm>
          <a:prstGeom prst="rect">
            <a:avLst/>
          </a:prstGeom>
        </p:spPr>
      </p:pic>
      <p:pic>
        <p:nvPicPr>
          <p:cNvPr id="5" name="Immagine 4" descr="Logo 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149080"/>
            <a:ext cx="5112568" cy="247115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it-IT" sz="5000" dirty="0">
                <a:latin typeface="Magneto" pitchFamily="82" charset="0"/>
              </a:rPr>
              <a:t> </a:t>
            </a:r>
            <a:r>
              <a:rPr lang="it-IT" sz="5000" dirty="0" smtClean="0">
                <a:latin typeface="Magneto" pitchFamily="82" charset="0"/>
              </a:rPr>
              <a:t>           </a:t>
            </a:r>
            <a:r>
              <a:rPr lang="it-IT" sz="5000" dirty="0" smtClean="0">
                <a:solidFill>
                  <a:srgbClr val="FF0000"/>
                </a:solidFill>
                <a:latin typeface="Magneto" pitchFamily="82" charset="0"/>
              </a:rPr>
              <a:t>Cuore</a:t>
            </a:r>
          </a:p>
          <a:p>
            <a:pPr algn="just">
              <a:buNone/>
            </a:pPr>
            <a:r>
              <a:rPr lang="it-IT" sz="5000" dirty="0">
                <a:solidFill>
                  <a:srgbClr val="FF0000"/>
                </a:solidFill>
                <a:latin typeface="Magneto" pitchFamily="82" charset="0"/>
              </a:rPr>
              <a:t> </a:t>
            </a:r>
            <a:r>
              <a:rPr lang="it-IT" sz="5000" dirty="0" smtClean="0">
                <a:solidFill>
                  <a:srgbClr val="FF0000"/>
                </a:solidFill>
                <a:latin typeface="Magneto" pitchFamily="82" charset="0"/>
              </a:rPr>
              <a:t>           </a:t>
            </a:r>
            <a:r>
              <a:rPr lang="it-IT" sz="5000" dirty="0" smtClean="0">
                <a:solidFill>
                  <a:srgbClr val="00B0F0"/>
                </a:solidFill>
                <a:latin typeface="Magneto" pitchFamily="82" charset="0"/>
              </a:rPr>
              <a:t>Sangue</a:t>
            </a:r>
            <a:endParaRPr lang="it-IT" sz="5000" dirty="0" smtClean="0">
              <a:solidFill>
                <a:srgbClr val="FF0000"/>
              </a:solidFill>
              <a:latin typeface="Magneto" pitchFamily="82" charset="0"/>
            </a:endParaRPr>
          </a:p>
          <a:p>
            <a:pPr algn="just">
              <a:buNone/>
            </a:pPr>
            <a:r>
              <a:rPr lang="it-IT" sz="5000" dirty="0" smtClean="0">
                <a:latin typeface="Magneto" pitchFamily="82" charset="0"/>
              </a:rPr>
              <a:t>          </a:t>
            </a:r>
            <a:r>
              <a:rPr lang="it-IT" sz="5000" dirty="0" smtClean="0">
                <a:solidFill>
                  <a:srgbClr val="7030A0"/>
                </a:solidFill>
                <a:latin typeface="Magneto" pitchFamily="82" charset="0"/>
              </a:rPr>
              <a:t>Vasi sanguigni</a:t>
            </a:r>
            <a:endParaRPr lang="it-IT" sz="5000" dirty="0" smtClean="0">
              <a:solidFill>
                <a:srgbClr val="92D050"/>
              </a:solidFill>
              <a:latin typeface="Magneto" pitchFamily="8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Magneto" pitchFamily="82" charset="0"/>
              </a:rPr>
              <a:t>È formato da:</a:t>
            </a:r>
            <a:endParaRPr lang="it-IT" dirty="0">
              <a:solidFill>
                <a:srgbClr val="FF0000"/>
              </a:solidFill>
              <a:latin typeface="Magneto" pitchFamily="82" charset="0"/>
            </a:endParaRPr>
          </a:p>
        </p:txBody>
      </p:sp>
      <p:pic>
        <p:nvPicPr>
          <p:cNvPr id="2050" name="Picture 2" descr="E:\SCIENZE\FOTO LEO JACK\cuore-umano-22594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76672"/>
            <a:ext cx="2104248" cy="2706142"/>
          </a:xfrm>
          <a:prstGeom prst="rect">
            <a:avLst/>
          </a:prstGeom>
          <a:noFill/>
        </p:spPr>
      </p:pic>
      <p:pic>
        <p:nvPicPr>
          <p:cNvPr id="2051" name="Picture 3" descr="E:\SCIENZE\FOTO LEO JACK\Red-Blood-Cells-Stock-Photo-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437112"/>
            <a:ext cx="2161393" cy="1727452"/>
          </a:xfrm>
          <a:prstGeom prst="rect">
            <a:avLst/>
          </a:prstGeom>
          <a:noFill/>
        </p:spPr>
      </p:pic>
      <p:pic>
        <p:nvPicPr>
          <p:cNvPr id="2053" name="Picture 5" descr="E:\SCIENZE\FOTO LEO JACK\vasi_sanguig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36912"/>
            <a:ext cx="2160240" cy="2491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buNone/>
            </a:pPr>
            <a:r>
              <a:rPr lang="it-IT" dirty="0">
                <a:latin typeface="Magneto" pitchFamily="82" charset="0"/>
              </a:rPr>
              <a:t> </a:t>
            </a:r>
            <a:r>
              <a:rPr lang="it-IT" dirty="0" smtClean="0">
                <a:latin typeface="Magneto" pitchFamily="82" charset="0"/>
              </a:rPr>
              <a:t>I vasi sanguigni sono un sistema di canali, costituito da </a:t>
            </a:r>
            <a:r>
              <a:rPr lang="it-IT" dirty="0" smtClean="0">
                <a:solidFill>
                  <a:srgbClr val="FFC000"/>
                </a:solidFill>
                <a:latin typeface="Magneto" pitchFamily="82" charset="0"/>
              </a:rPr>
              <a:t>Arterie </a:t>
            </a:r>
            <a:r>
              <a:rPr lang="it-IT" dirty="0" smtClean="0">
                <a:latin typeface="Magneto" pitchFamily="82" charset="0"/>
              </a:rPr>
              <a:t>e 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  <a:latin typeface="Magneto" pitchFamily="82" charset="0"/>
              </a:rPr>
              <a:t>Vene</a:t>
            </a:r>
            <a:r>
              <a:rPr lang="it-IT" dirty="0" smtClean="0">
                <a:latin typeface="Magneto" pitchFamily="82" charset="0"/>
              </a:rPr>
              <a:t>.</a:t>
            </a:r>
          </a:p>
          <a:p>
            <a:pPr>
              <a:buNone/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Magneto" pitchFamily="82" charset="0"/>
              </a:rPr>
              <a:t> 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  <a:latin typeface="Magneto" pitchFamily="82" charset="0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Magneto" pitchFamily="82" charset="0"/>
              </a:rPr>
              <a:t>Arterie</a:t>
            </a:r>
            <a:r>
              <a:rPr lang="it-IT" dirty="0" smtClean="0">
                <a:latin typeface="Magneto" pitchFamily="82" charset="0"/>
              </a:rPr>
              <a:t>: sono vasi sanguigni robusti che, dal cuore, trasportano il sangue ricco di ossigeno alle cellule che si ramificano in capillari arteriosi</a:t>
            </a:r>
            <a:endParaRPr lang="it-IT" dirty="0" smtClean="0">
              <a:solidFill>
                <a:schemeClr val="bg2">
                  <a:lumMod val="50000"/>
                </a:schemeClr>
              </a:solidFill>
              <a:latin typeface="Magneto" pitchFamily="8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7030A0"/>
                </a:solidFill>
                <a:latin typeface="Magneto" pitchFamily="82" charset="0"/>
              </a:rPr>
              <a:t>Vasi Sanguigni</a:t>
            </a:r>
            <a:endParaRPr lang="it-IT" dirty="0">
              <a:solidFill>
                <a:srgbClr val="7030A0"/>
              </a:solidFill>
              <a:latin typeface="Magneto" pitchFamily="82" charset="0"/>
            </a:endParaRPr>
          </a:p>
        </p:txBody>
      </p:sp>
      <p:pic>
        <p:nvPicPr>
          <p:cNvPr id="3074" name="Picture 2" descr="E:\SCIENZE\FOTO LEO JACK\220px-Arte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7843"/>
            <a:ext cx="3168352" cy="2707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  <a:latin typeface="Magneto" pitchFamily="82" charset="0"/>
              </a:rPr>
              <a:t> Vene</a:t>
            </a:r>
            <a:r>
              <a:rPr lang="it-IT" dirty="0" smtClean="0">
                <a:latin typeface="Magneto" pitchFamily="82" charset="0"/>
              </a:rPr>
              <a:t>: sono vasi sanguigni meno robusti delle Arterie che, attraverso i </a:t>
            </a:r>
            <a:r>
              <a:rPr lang="it-IT" u="sng" dirty="0" smtClean="0">
                <a:latin typeface="Magneto" pitchFamily="82" charset="0"/>
              </a:rPr>
              <a:t>Capillari Venosi, </a:t>
            </a:r>
            <a:r>
              <a:rPr lang="it-IT" dirty="0" smtClean="0">
                <a:latin typeface="Magneto" pitchFamily="82" charset="0"/>
              </a:rPr>
              <a:t>trasportano il sangue ricco di anidride carbonica al cuore</a:t>
            </a:r>
            <a:endParaRPr lang="it-IT" dirty="0" smtClean="0">
              <a:solidFill>
                <a:schemeClr val="bg2">
                  <a:lumMod val="25000"/>
                </a:schemeClr>
              </a:solidFill>
              <a:latin typeface="Magneto" pitchFamily="8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7030A0"/>
                </a:solidFill>
                <a:latin typeface="Magneto" pitchFamily="82" charset="0"/>
              </a:rPr>
              <a:t>Vasi sanguigni</a:t>
            </a:r>
            <a:endParaRPr lang="it-IT" dirty="0">
              <a:solidFill>
                <a:srgbClr val="7030A0"/>
              </a:solidFill>
              <a:latin typeface="Magneto" pitchFamily="82" charset="0"/>
            </a:endParaRPr>
          </a:p>
        </p:txBody>
      </p:sp>
      <p:pic>
        <p:nvPicPr>
          <p:cNvPr id="4099" name="Picture 3" descr="E:\SCIENZE\FOTO LEO JACK\La circolazione sanguign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56992"/>
            <a:ext cx="4752528" cy="30417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>
                <a:latin typeface="Magneto" pitchFamily="82" charset="0"/>
              </a:rPr>
              <a:t> </a:t>
            </a:r>
            <a:r>
              <a:rPr lang="it-IT" sz="2500" dirty="0" smtClean="0">
                <a:solidFill>
                  <a:srgbClr val="993300"/>
                </a:solidFill>
                <a:latin typeface="Magneto" pitchFamily="82" charset="0"/>
              </a:rPr>
              <a:t>Capillari</a:t>
            </a:r>
            <a:r>
              <a:rPr lang="it-IT" sz="2500" dirty="0" smtClean="0">
                <a:latin typeface="Magneto" pitchFamily="82" charset="0"/>
              </a:rPr>
              <a:t>: sono vasi microscopici che vengono attraversati con molta facilità da parecchie sostanze che, raggiungono poi le cellule o dall’ anidride carbonica che verrà poi espulsa. Quindi nei capillari avviene lo scambio delle sostanze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7030A0"/>
                </a:solidFill>
                <a:latin typeface="Magneto" pitchFamily="82" charset="0"/>
              </a:rPr>
              <a:t>Vasi sanguigni</a:t>
            </a:r>
            <a:endParaRPr lang="it-IT" dirty="0">
              <a:solidFill>
                <a:srgbClr val="7030A0"/>
              </a:solidFill>
              <a:latin typeface="Magneto" pitchFamily="82" charset="0"/>
            </a:endParaRPr>
          </a:p>
        </p:txBody>
      </p:sp>
      <p:pic>
        <p:nvPicPr>
          <p:cNvPr id="5125" name="Picture 5" descr="E:\SCIENZE\FOTO LEO JACK\capillare_sacam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644" y="4005064"/>
            <a:ext cx="6408712" cy="24866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>
                <a:latin typeface="Magneto" pitchFamily="82" charset="0"/>
              </a:rPr>
              <a:t> Il Sangue è un tessuto liquido di colore rosso. È composto da un liquido detto </a:t>
            </a:r>
            <a:r>
              <a:rPr lang="it-IT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agneto" pitchFamily="82" charset="0"/>
              </a:rPr>
              <a:t>Plasma</a:t>
            </a:r>
            <a:r>
              <a:rPr lang="it-IT" u="sng" dirty="0" smtClean="0">
                <a:latin typeface="Magneto" pitchFamily="82" charset="0"/>
              </a:rPr>
              <a:t> </a:t>
            </a:r>
            <a:r>
              <a:rPr lang="it-IT" dirty="0" smtClean="0">
                <a:latin typeface="Magneto" pitchFamily="82" charset="0"/>
              </a:rPr>
              <a:t>di color</a:t>
            </a:r>
            <a:r>
              <a:rPr lang="it-IT" dirty="0">
                <a:solidFill>
                  <a:schemeClr val="accent6">
                    <a:lumMod val="40000"/>
                    <a:lumOff val="60000"/>
                  </a:schemeClr>
                </a:solidFill>
                <a:latin typeface="Magneto" pitchFamily="82" charset="0"/>
              </a:rPr>
              <a:t> </a:t>
            </a:r>
            <a:r>
              <a:rPr lang="it-IT" dirty="0" smtClean="0">
                <a:solidFill>
                  <a:srgbClr val="FF9900"/>
                </a:solidFill>
                <a:latin typeface="Magneto" pitchFamily="82" charset="0"/>
              </a:rPr>
              <a:t>giallastro </a:t>
            </a:r>
            <a:r>
              <a:rPr lang="it-IT" dirty="0" smtClean="0">
                <a:latin typeface="Magneto" pitchFamily="82" charset="0"/>
              </a:rPr>
              <a:t>: esso è il 50 % del sangue. Contiene </a:t>
            </a:r>
            <a:r>
              <a:rPr lang="it-IT" dirty="0" smtClean="0">
                <a:solidFill>
                  <a:srgbClr val="00B0F0"/>
                </a:solidFill>
                <a:latin typeface="Magneto" pitchFamily="82" charset="0"/>
              </a:rPr>
              <a:t>acqua</a:t>
            </a:r>
            <a:r>
              <a:rPr lang="it-IT" dirty="0" smtClean="0">
                <a:latin typeface="Magneto" pitchFamily="82" charset="0"/>
              </a:rPr>
              <a:t>,</a:t>
            </a:r>
            <a:r>
              <a:rPr lang="it-IT" dirty="0" smtClean="0">
                <a:solidFill>
                  <a:srgbClr val="00B050"/>
                </a:solidFill>
                <a:latin typeface="Magneto" pitchFamily="82" charset="0"/>
              </a:rPr>
              <a:t> sostanze nutritive</a:t>
            </a:r>
            <a:r>
              <a:rPr lang="it-IT" dirty="0" smtClean="0">
                <a:latin typeface="Magneto" pitchFamily="82" charset="0"/>
              </a:rPr>
              <a:t>,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  <a:latin typeface="Magneto" pitchFamily="82" charset="0"/>
              </a:rPr>
              <a:t> </a:t>
            </a:r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Magneto" pitchFamily="82" charset="0"/>
              </a:rPr>
              <a:t>Anticorpi </a:t>
            </a:r>
            <a:r>
              <a:rPr lang="it-IT" dirty="0" smtClean="0">
                <a:latin typeface="Magneto" pitchFamily="82" charset="0"/>
              </a:rPr>
              <a:t>e </a:t>
            </a:r>
            <a:r>
              <a:rPr lang="it-IT" dirty="0" smtClean="0">
                <a:solidFill>
                  <a:srgbClr val="7030A0"/>
                </a:solidFill>
                <a:latin typeface="Magneto" pitchFamily="82" charset="0"/>
              </a:rPr>
              <a:t>Sali minerali</a:t>
            </a:r>
            <a:r>
              <a:rPr lang="it-IT" dirty="0" smtClean="0">
                <a:latin typeface="Magneto" pitchFamily="82" charset="0"/>
              </a:rPr>
              <a:t>. Nel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agneto" pitchFamily="82" charset="0"/>
              </a:rPr>
              <a:t>Plasma </a:t>
            </a:r>
            <a:r>
              <a:rPr lang="it-IT" dirty="0" smtClean="0">
                <a:latin typeface="Magneto" pitchFamily="82" charset="0"/>
              </a:rPr>
              <a:t>sono immerse molte sostanze:</a:t>
            </a:r>
            <a:endParaRPr lang="it-IT" dirty="0">
              <a:latin typeface="Magneto" pitchFamily="8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F0"/>
                </a:solidFill>
                <a:latin typeface="Magneto" pitchFamily="82" charset="0"/>
              </a:rPr>
              <a:t>Sangue</a:t>
            </a:r>
            <a:endParaRPr lang="it-IT" dirty="0">
              <a:solidFill>
                <a:srgbClr val="00B0F0"/>
              </a:solidFill>
              <a:latin typeface="Magneto" pitchFamily="8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524000"/>
            <a:ext cx="7571184" cy="4572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Magneto" pitchFamily="82" charset="0"/>
              </a:rPr>
              <a:t>Globuli rossi</a:t>
            </a: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  <a:latin typeface="Magneto" pitchFamily="82" charset="0"/>
              </a:rPr>
              <a:t>Globuli bianchi</a:t>
            </a:r>
          </a:p>
          <a:p>
            <a:r>
              <a:rPr lang="it-IT" dirty="0" smtClean="0">
                <a:solidFill>
                  <a:srgbClr val="7030A0"/>
                </a:solidFill>
                <a:latin typeface="Magneto" pitchFamily="82" charset="0"/>
              </a:rPr>
              <a:t>Piastrine</a:t>
            </a:r>
            <a:endParaRPr lang="it-IT" dirty="0">
              <a:solidFill>
                <a:srgbClr val="7030A0"/>
              </a:solidFill>
              <a:latin typeface="Magneto" pitchFamily="8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F0"/>
                </a:solidFill>
                <a:latin typeface="Magneto" pitchFamily="82" charset="0"/>
              </a:rPr>
              <a:t>Sangue</a:t>
            </a:r>
            <a:endParaRPr lang="it-IT" dirty="0">
              <a:solidFill>
                <a:srgbClr val="00B0F0"/>
              </a:solidFill>
              <a:latin typeface="Magneto" pitchFamily="82" charset="0"/>
            </a:endParaRPr>
          </a:p>
        </p:txBody>
      </p:sp>
      <p:pic>
        <p:nvPicPr>
          <p:cNvPr id="4" name="Immagine 3" descr="lego-star-wars-the-force-awakens-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88640"/>
            <a:ext cx="2802699" cy="3821760"/>
          </a:xfrm>
          <a:prstGeom prst="rect">
            <a:avLst/>
          </a:prstGeom>
        </p:spPr>
      </p:pic>
      <p:pic>
        <p:nvPicPr>
          <p:cNvPr id="5" name="Immagine 4" descr="globulo_bian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068960"/>
            <a:ext cx="4492749" cy="326199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53136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  <a:latin typeface="Magneto" pitchFamily="82" charset="0"/>
              </a:rPr>
              <a:t>Globuli Rossi</a:t>
            </a:r>
          </a:p>
          <a:p>
            <a:pPr marL="0" indent="0">
              <a:buNone/>
            </a:pPr>
            <a:r>
              <a:rPr lang="it-IT" sz="2500" dirty="0" smtClean="0">
                <a:latin typeface="Magneto" pitchFamily="82" charset="0"/>
              </a:rPr>
              <a:t>Son le cellule che contengono l’ </a:t>
            </a:r>
            <a:r>
              <a:rPr lang="it-IT" sz="2500" u="sng" dirty="0" smtClean="0">
                <a:solidFill>
                  <a:srgbClr val="FFC000"/>
                </a:solidFill>
                <a:latin typeface="Magneto" pitchFamily="82" charset="0"/>
              </a:rPr>
              <a:t>Emoglobina</a:t>
            </a:r>
            <a:r>
              <a:rPr lang="it-IT" sz="2500" dirty="0" smtClean="0">
                <a:solidFill>
                  <a:srgbClr val="FFC000"/>
                </a:solidFill>
                <a:latin typeface="Magneto" pitchFamily="82" charset="0"/>
              </a:rPr>
              <a:t> </a:t>
            </a:r>
            <a:r>
              <a:rPr lang="it-IT" sz="2500" dirty="0" smtClean="0">
                <a:latin typeface="Magneto" pitchFamily="82" charset="0"/>
              </a:rPr>
              <a:t>e hanno il compito  di trasportare l’ossigeno alle cellule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B0F0"/>
                </a:solidFill>
                <a:latin typeface="Magneto" pitchFamily="82" charset="0"/>
              </a:rPr>
              <a:t>Sangue</a:t>
            </a:r>
            <a:endParaRPr lang="it-IT" dirty="0">
              <a:solidFill>
                <a:srgbClr val="00B0F0"/>
              </a:solidFill>
              <a:latin typeface="Magneto" pitchFamily="82" charset="0"/>
            </a:endParaRPr>
          </a:p>
        </p:txBody>
      </p:sp>
      <p:sp>
        <p:nvSpPr>
          <p:cNvPr id="2050" name="AutoShape 2" descr="Risultati immagini per immagine globuli ros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052" name="AutoShape 4" descr="Risultati immagini per immagine globuli ros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056" name="AutoShape 8" descr="Risultati immagini per immagine globuli ros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2058" name="Picture 10" descr="Risultati immagini per immagine globuli ros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7765" y="3569078"/>
            <a:ext cx="4648564" cy="2376264"/>
          </a:xfrm>
          <a:prstGeom prst="rect">
            <a:avLst/>
          </a:prstGeom>
          <a:noFill/>
        </p:spPr>
      </p:pic>
      <p:sp>
        <p:nvSpPr>
          <p:cNvPr id="2062" name="AutoShape 14" descr="Risultati immagini per immagine globuli ros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064" name="AutoShape 16" descr="Risultati immagini per immagine globuli ros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066" name="AutoShape 18" descr="Risultati immagini per immagine globuli ros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2068" name="Picture 20" descr="Risultati immagini per immagine globuli ros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72" y="3356992"/>
            <a:ext cx="2702421" cy="28004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214</TotalTime>
  <Words>527</Words>
  <Application>Microsoft Office PowerPoint</Application>
  <PresentationFormat>Presentazione su schermo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Carta</vt:lpstr>
      <vt:lpstr>APPARATO CIRCOLATORIO</vt:lpstr>
      <vt:lpstr>L’APPARATO CIRCOLATORIO</vt:lpstr>
      <vt:lpstr>È formato da:</vt:lpstr>
      <vt:lpstr>Vasi Sanguigni</vt:lpstr>
      <vt:lpstr>Vasi sanguigni</vt:lpstr>
      <vt:lpstr>Vasi sanguigni</vt:lpstr>
      <vt:lpstr>Sangue</vt:lpstr>
      <vt:lpstr>Sangue</vt:lpstr>
      <vt:lpstr>Sangue</vt:lpstr>
      <vt:lpstr>Sangue</vt:lpstr>
      <vt:lpstr>Sangue</vt:lpstr>
      <vt:lpstr>Cuore</vt:lpstr>
      <vt:lpstr>Cuore</vt:lpstr>
      <vt:lpstr> CURIOSITA’ SUL CUORE</vt:lpstr>
      <vt:lpstr>Curiosità sul cuore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APPARATO CIRCOLATORIO</dc:title>
  <dc:creator>WinBlu</dc:creator>
  <cp:lastModifiedBy>Leo</cp:lastModifiedBy>
  <cp:revision>30</cp:revision>
  <dcterms:created xsi:type="dcterms:W3CDTF">2016-04-08T08:52:15Z</dcterms:created>
  <dcterms:modified xsi:type="dcterms:W3CDTF">2016-04-26T17:35:31Z</dcterms:modified>
</cp:coreProperties>
</file>